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61" r:id="rId2"/>
    <p:sldId id="292" r:id="rId3"/>
    <p:sldId id="553" r:id="rId4"/>
    <p:sldId id="466" r:id="rId5"/>
    <p:sldId id="584" r:id="rId6"/>
    <p:sldId id="585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7" r:id="rId29"/>
    <p:sldId id="608" r:id="rId30"/>
    <p:sldId id="609" r:id="rId31"/>
    <p:sldId id="610" r:id="rId32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11/10/2014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JSTL</a:t>
            </a:r>
            <a:br>
              <a:rPr lang="en-US" altLang="ko-KR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</a:br>
            <a:r>
              <a:rPr lang="en-US" altLang="ko-KR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(JSP Standard Tag Library)</a:t>
            </a:r>
            <a:endParaRPr lang="ko-KR" altLang="en-US" sz="54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662661"/>
            <a:ext cx="8280000" cy="180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en-US" altLang="ko-KR" smtClean="0">
                <a:solidFill>
                  <a:schemeClr val="tx1"/>
                </a:solidFill>
              </a:rPr>
              <a:t>JSP</a:t>
            </a:r>
            <a:r>
              <a:rPr lang="ko-KR" altLang="en-US" smtClean="0">
                <a:solidFill>
                  <a:schemeClr val="tx1"/>
                </a:solidFill>
              </a:rPr>
              <a:t>가 제공하는 표준 커스텀 태그인 </a:t>
            </a:r>
            <a:r>
              <a:rPr lang="en-US" altLang="ko-KR" smtClean="0">
                <a:solidFill>
                  <a:schemeClr val="tx1"/>
                </a:solidFill>
              </a:rPr>
              <a:t>JSTL</a:t>
            </a:r>
            <a:r>
              <a:rPr lang="ko-KR" altLang="en-US" smtClean="0">
                <a:solidFill>
                  <a:schemeClr val="tx1"/>
                </a:solidFill>
              </a:rPr>
              <a:t>의 기본 개요와 </a:t>
            </a:r>
            <a:r>
              <a:rPr lang="ko-KR" altLang="en-US" smtClean="0">
                <a:solidFill>
                  <a:schemeClr val="tx1"/>
                </a:solidFill>
              </a:rPr>
              <a:t>태그의 </a:t>
            </a:r>
            <a:r>
              <a:rPr lang="ko-KR" altLang="en-US" smtClean="0">
                <a:solidFill>
                  <a:schemeClr val="tx1"/>
                </a:solidFill>
              </a:rPr>
              <a:t>사용법을 </a:t>
            </a:r>
            <a:r>
              <a:rPr lang="ko-KR" altLang="en-US" smtClean="0">
                <a:solidFill>
                  <a:schemeClr val="tx1"/>
                </a:solidFill>
              </a:rPr>
              <a:t>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15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Core </a:t>
            </a:r>
            <a:r>
              <a:rPr lang="ko-KR" altLang="en-US" sz="3200" smtClean="0">
                <a:solidFill>
                  <a:schemeClr val="tx1"/>
                </a:solidFill>
              </a:rPr>
              <a:t>태그 리스트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&lt;c:catch&gt;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body </a:t>
            </a:r>
            <a:r>
              <a:rPr lang="ko-KR" altLang="en-US" sz="2400" smtClean="0">
                <a:solidFill>
                  <a:schemeClr val="tx1"/>
                </a:solidFill>
              </a:rPr>
              <a:t>위치에서 실행되는 코드의 예외를 잡아내는 역할을 담당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&lt;c:choose&gt;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자바의 </a:t>
            </a:r>
            <a:r>
              <a:rPr lang="en-US" altLang="ko-KR" sz="2400" smtClean="0">
                <a:solidFill>
                  <a:schemeClr val="tx1"/>
                </a:solidFill>
              </a:rPr>
              <a:t>switch </a:t>
            </a:r>
            <a:r>
              <a:rPr lang="ko-KR" altLang="en-US" sz="2400" smtClean="0">
                <a:solidFill>
                  <a:schemeClr val="tx1"/>
                </a:solidFill>
              </a:rPr>
              <a:t>문과 같지만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조건에 문자열 비교도 가능하고 쓰임의 범위가 넓음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서브 태그로 </a:t>
            </a:r>
            <a:r>
              <a:rPr lang="en-US" altLang="ko-KR" sz="2400" smtClean="0">
                <a:solidFill>
                  <a:schemeClr val="tx1"/>
                </a:solidFill>
              </a:rPr>
              <a:t>&lt;when&gt;</a:t>
            </a:r>
            <a:r>
              <a:rPr lang="ko-KR" altLang="en-US" sz="2400" smtClean="0">
                <a:solidFill>
                  <a:schemeClr val="tx1"/>
                </a:solidFill>
              </a:rPr>
              <a:t>과 </a:t>
            </a:r>
            <a:r>
              <a:rPr lang="en-US" altLang="ko-KR" sz="2400" smtClean="0">
                <a:solidFill>
                  <a:schemeClr val="tx1"/>
                </a:solidFill>
              </a:rPr>
              <a:t>&lt;otherwise&gt;</a:t>
            </a:r>
            <a:r>
              <a:rPr lang="ko-KR" altLang="en-US" sz="2400" smtClean="0">
                <a:solidFill>
                  <a:schemeClr val="tx1"/>
                </a:solidFill>
              </a:rPr>
              <a:t>를 가짐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&lt;c:when&gt;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choose</a:t>
            </a:r>
            <a:r>
              <a:rPr lang="ko-KR" altLang="en-US" sz="2000" smtClean="0">
                <a:solidFill>
                  <a:schemeClr val="tx1"/>
                </a:solidFill>
              </a:rPr>
              <a:t>의 </a:t>
            </a:r>
            <a:r>
              <a:rPr lang="ko-KR" altLang="en-US" sz="2000" smtClean="0">
                <a:solidFill>
                  <a:schemeClr val="tx1"/>
                </a:solidFill>
              </a:rPr>
              <a:t>서브 태그로 </a:t>
            </a:r>
            <a:r>
              <a:rPr lang="ko-KR" altLang="en-US" sz="2000" smtClean="0">
                <a:solidFill>
                  <a:schemeClr val="tx1"/>
                </a:solidFill>
              </a:rPr>
              <a:t>조건의 비교 시에  조건을 만족한 경우에 사용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&lt;c:otherwise&gt;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조건을 만족하지 못한 경우에 사용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81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Core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Core </a:t>
            </a:r>
            <a:r>
              <a:rPr lang="ko-KR" altLang="en-US" sz="3200" smtClean="0">
                <a:solidFill>
                  <a:schemeClr val="tx1"/>
                </a:solidFill>
              </a:rPr>
              <a:t>태그 리스트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c:if&gt;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조건문을 사용할 때 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c:import&gt;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웹 </a:t>
            </a:r>
            <a:r>
              <a:rPr lang="ko-KR" altLang="en-US" sz="2000" smtClean="0">
                <a:solidFill>
                  <a:schemeClr val="tx1"/>
                </a:solidFill>
              </a:rPr>
              <a:t>애플리케이션 </a:t>
            </a:r>
            <a:r>
              <a:rPr lang="ko-KR" altLang="en-US" sz="2000" smtClean="0">
                <a:solidFill>
                  <a:schemeClr val="tx1"/>
                </a:solidFill>
              </a:rPr>
              <a:t>내부의 자원 접근은 물론이고</a:t>
            </a:r>
            <a:r>
              <a:rPr lang="en-US" altLang="ko-KR" sz="2000" smtClean="0">
                <a:solidFill>
                  <a:schemeClr val="tx1"/>
                </a:solidFill>
              </a:rPr>
              <a:t>, http, ftp </a:t>
            </a:r>
            <a:r>
              <a:rPr lang="ko-KR" altLang="en-US" sz="2000" smtClean="0">
                <a:solidFill>
                  <a:schemeClr val="tx1"/>
                </a:solidFill>
              </a:rPr>
              <a:t>같은 외부에 있는 자원</a:t>
            </a:r>
            <a:r>
              <a:rPr lang="en-US" altLang="ko-KR" sz="2000" smtClean="0">
                <a:solidFill>
                  <a:schemeClr val="tx1"/>
                </a:solidFill>
              </a:rPr>
              <a:t>(html, jsp</a:t>
            </a:r>
            <a:r>
              <a:rPr lang="ko-KR" altLang="en-US" sz="2000" smtClean="0">
                <a:solidFill>
                  <a:schemeClr val="tx1"/>
                </a:solidFill>
              </a:rPr>
              <a:t>등</a:t>
            </a:r>
            <a:r>
              <a:rPr lang="en-US" altLang="ko-KR" sz="2000" smtClean="0">
                <a:solidFill>
                  <a:schemeClr val="tx1"/>
                </a:solidFill>
              </a:rPr>
              <a:t>)</a:t>
            </a:r>
            <a:r>
              <a:rPr lang="ko-KR" altLang="en-US" sz="2000" smtClean="0">
                <a:solidFill>
                  <a:schemeClr val="tx1"/>
                </a:solidFill>
              </a:rPr>
              <a:t>을 가져옴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&lt;c:param&gt;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파라미터사용시 </a:t>
            </a:r>
            <a:r>
              <a:rPr lang="ko-KR" altLang="en-US" sz="2000" smtClean="0">
                <a:solidFill>
                  <a:schemeClr val="tx1"/>
                </a:solidFill>
              </a:rPr>
              <a:t>필요</a:t>
            </a:r>
            <a:r>
              <a:rPr lang="en-US" altLang="ko-KR" sz="2000" smtClean="0">
                <a:solidFill>
                  <a:schemeClr val="tx1"/>
                </a:solidFill>
              </a:rPr>
              <a:t>. </a:t>
            </a:r>
            <a:r>
              <a:rPr lang="en-US" altLang="ko-KR" sz="2000" smtClean="0">
                <a:solidFill>
                  <a:schemeClr val="tx1"/>
                </a:solidFill>
              </a:rPr>
              <a:t>&lt;import&gt;</a:t>
            </a:r>
            <a:r>
              <a:rPr lang="ko-KR" altLang="en-US" sz="2000" smtClean="0">
                <a:solidFill>
                  <a:schemeClr val="tx1"/>
                </a:solidFill>
              </a:rPr>
              <a:t>태그의 </a:t>
            </a:r>
            <a:r>
              <a:rPr lang="en-US" altLang="ko-KR" sz="2000" smtClean="0">
                <a:solidFill>
                  <a:schemeClr val="tx1"/>
                </a:solidFill>
              </a:rPr>
              <a:t>URL</a:t>
            </a:r>
            <a:r>
              <a:rPr lang="ko-KR" altLang="en-US" sz="2000" smtClean="0">
                <a:solidFill>
                  <a:schemeClr val="tx1"/>
                </a:solidFill>
              </a:rPr>
              <a:t>뒤에 파라미터로 붙여서 </a:t>
            </a:r>
            <a:r>
              <a:rPr lang="ko-KR" altLang="en-US" sz="2000" smtClean="0">
                <a:solidFill>
                  <a:schemeClr val="tx1"/>
                </a:solidFill>
              </a:rPr>
              <a:t>사용되기도 </a:t>
            </a:r>
            <a:r>
              <a:rPr lang="ko-KR" altLang="en-US" sz="2000" smtClean="0">
                <a:solidFill>
                  <a:schemeClr val="tx1"/>
                </a:solidFill>
              </a:rPr>
              <a:t>함</a:t>
            </a:r>
            <a:r>
              <a:rPr lang="en-US" altLang="ko-KR" sz="2000" smtClean="0">
                <a:solidFill>
                  <a:schemeClr val="tx1"/>
                </a:solidFill>
              </a:rPr>
              <a:t>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&lt;c:forEach&gt;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객체 전체에 걸쳐 반복 실행을 할 때 사용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81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Core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Core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&lt;c:forToken&gt;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자바의 </a:t>
            </a:r>
            <a:r>
              <a:rPr lang="en-US" altLang="ko-KR" sz="2400" smtClean="0">
                <a:solidFill>
                  <a:schemeClr val="tx1"/>
                </a:solidFill>
              </a:rPr>
              <a:t>StringTokenizer </a:t>
            </a:r>
            <a:r>
              <a:rPr lang="ko-KR" altLang="en-US" sz="2400" smtClean="0">
                <a:solidFill>
                  <a:schemeClr val="tx1"/>
                </a:solidFill>
              </a:rPr>
              <a:t>클래스를 </a:t>
            </a:r>
            <a:r>
              <a:rPr lang="ko-KR" altLang="en-US" sz="2400" smtClean="0">
                <a:solidFill>
                  <a:schemeClr val="tx1"/>
                </a:solidFill>
              </a:rPr>
              <a:t>사용하는 </a:t>
            </a:r>
            <a:r>
              <a:rPr lang="ko-KR" altLang="en-US" sz="2400" smtClean="0">
                <a:solidFill>
                  <a:schemeClr val="tx1"/>
                </a:solidFill>
              </a:rPr>
              <a:t>것과 </a:t>
            </a:r>
            <a:r>
              <a:rPr lang="ko-KR" altLang="en-US" sz="2400" smtClean="0">
                <a:solidFill>
                  <a:schemeClr val="tx1"/>
                </a:solidFill>
              </a:rPr>
              <a:t>같음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&lt;c:out&gt;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화면 출력</a:t>
            </a:r>
            <a:r>
              <a:rPr lang="en-US" altLang="ko-KR" sz="2400" smtClean="0">
                <a:solidFill>
                  <a:schemeClr val="tx1"/>
                </a:solidFill>
              </a:rPr>
              <a:t>. JSP</a:t>
            </a:r>
            <a:r>
              <a:rPr lang="ko-KR" altLang="en-US" sz="2400" smtClean="0">
                <a:solidFill>
                  <a:schemeClr val="tx1"/>
                </a:solidFill>
              </a:rPr>
              <a:t>의 표현식 대체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&lt;c:redirect&gt;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response.sendRedirect()</a:t>
            </a:r>
            <a:r>
              <a:rPr lang="ko-KR" altLang="en-US" sz="2400" smtClean="0">
                <a:solidFill>
                  <a:schemeClr val="tx1"/>
                </a:solidFill>
              </a:rPr>
              <a:t>를 대체하는 태그로 지정한 다른 페이지로 이동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81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Core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Core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&lt;c:remove&gt;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removeAttribute()</a:t>
            </a:r>
            <a:r>
              <a:rPr lang="ko-KR" altLang="en-US" sz="2400" smtClean="0">
                <a:solidFill>
                  <a:schemeClr val="tx1"/>
                </a:solidFill>
              </a:rPr>
              <a:t>와 </a:t>
            </a:r>
            <a:r>
              <a:rPr lang="ko-KR" altLang="en-US" sz="2400" smtClean="0">
                <a:solidFill>
                  <a:schemeClr val="tx1"/>
                </a:solidFill>
              </a:rPr>
              <a:t>같은 </a:t>
            </a:r>
            <a:r>
              <a:rPr lang="ko-KR" altLang="en-US" sz="2400" smtClean="0">
                <a:solidFill>
                  <a:schemeClr val="tx1"/>
                </a:solidFill>
              </a:rPr>
              <a:t>역할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en-US" altLang="ko-KR" sz="2400" smtClean="0">
                <a:solidFill>
                  <a:schemeClr val="tx1"/>
                </a:solidFill>
              </a:rPr>
              <a:t>(page|request|session|application) </a:t>
            </a:r>
            <a:r>
              <a:rPr lang="ko-KR" altLang="en-US" sz="2400" smtClean="0">
                <a:solidFill>
                  <a:schemeClr val="tx1"/>
                </a:solidFill>
              </a:rPr>
              <a:t>범위의 변수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ko-KR" altLang="en-US" sz="2400" smtClean="0">
                <a:solidFill>
                  <a:schemeClr val="tx1"/>
                </a:solidFill>
              </a:rPr>
              <a:t>속성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r>
              <a:rPr lang="ko-KR" altLang="en-US" sz="2400" smtClean="0">
                <a:solidFill>
                  <a:schemeClr val="tx1"/>
                </a:solidFill>
              </a:rPr>
              <a:t>를 </a:t>
            </a:r>
            <a:r>
              <a:rPr lang="ko-KR" altLang="en-US" sz="2400" smtClean="0">
                <a:solidFill>
                  <a:schemeClr val="tx1"/>
                </a:solidFill>
              </a:rPr>
              <a:t>제거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c:set&gt;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setAttribute()</a:t>
            </a:r>
            <a:r>
              <a:rPr lang="ko-KR" altLang="en-US" sz="2400" smtClean="0">
                <a:solidFill>
                  <a:schemeClr val="tx1"/>
                </a:solidFill>
              </a:rPr>
              <a:t>와 같은 역할</a:t>
            </a:r>
            <a:r>
              <a:rPr lang="en-US" altLang="ko-KR" sz="2400" smtClean="0">
                <a:solidFill>
                  <a:schemeClr val="tx1"/>
                </a:solidFill>
              </a:rPr>
              <a:t>. (page|request|session|application) </a:t>
            </a:r>
            <a:r>
              <a:rPr lang="ko-KR" altLang="en-US" sz="2400" smtClean="0">
                <a:solidFill>
                  <a:schemeClr val="tx1"/>
                </a:solidFill>
              </a:rPr>
              <a:t>범위의 변수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ko-KR" altLang="en-US" sz="2400" smtClean="0">
                <a:solidFill>
                  <a:schemeClr val="tx1"/>
                </a:solidFill>
              </a:rPr>
              <a:t>속성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r>
              <a:rPr lang="ko-KR" altLang="en-US" sz="2400" smtClean="0">
                <a:solidFill>
                  <a:schemeClr val="tx1"/>
                </a:solidFill>
              </a:rPr>
              <a:t>를 </a:t>
            </a:r>
            <a:r>
              <a:rPr lang="ko-KR" altLang="en-US" sz="2400" smtClean="0">
                <a:solidFill>
                  <a:schemeClr val="tx1"/>
                </a:solidFill>
              </a:rPr>
              <a:t>설정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c:url&gt;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쿼리 파라미터로 부터 </a:t>
            </a:r>
            <a:r>
              <a:rPr lang="en-US" altLang="ko-KR" sz="2400" smtClean="0">
                <a:solidFill>
                  <a:schemeClr val="tx1"/>
                </a:solidFill>
              </a:rPr>
              <a:t>URL</a:t>
            </a:r>
            <a:r>
              <a:rPr lang="ko-KR" altLang="en-US" sz="2400" smtClean="0">
                <a:solidFill>
                  <a:schemeClr val="tx1"/>
                </a:solidFill>
              </a:rPr>
              <a:t>을 생성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81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Core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XML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http://java.sun.com/jsp/jstl/xml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Prefix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x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제공 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XML </a:t>
            </a:r>
            <a:r>
              <a:rPr lang="ko-KR" altLang="en-US" sz="2800" smtClean="0">
                <a:solidFill>
                  <a:schemeClr val="tx1"/>
                </a:solidFill>
              </a:rPr>
              <a:t>데이터 </a:t>
            </a:r>
            <a:r>
              <a:rPr lang="ko-KR" altLang="en-US" sz="2800" smtClean="0">
                <a:solidFill>
                  <a:schemeClr val="tx1"/>
                </a:solidFill>
              </a:rPr>
              <a:t>접근 및 파싱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흐름 제어 </a:t>
            </a:r>
            <a:r>
              <a:rPr lang="ko-KR" altLang="en-US" sz="2800" smtClean="0">
                <a:solidFill>
                  <a:schemeClr val="tx1"/>
                </a:solidFill>
              </a:rPr>
              <a:t>및 </a:t>
            </a:r>
            <a:r>
              <a:rPr lang="en-US" altLang="ko-KR" sz="2800" smtClean="0">
                <a:solidFill>
                  <a:schemeClr val="tx1"/>
                </a:solidFill>
              </a:rPr>
              <a:t>XML </a:t>
            </a:r>
            <a:r>
              <a:rPr lang="ko-KR" altLang="en-US" sz="2800" smtClean="0">
                <a:solidFill>
                  <a:schemeClr val="tx1"/>
                </a:solidFill>
              </a:rPr>
              <a:t>변환 </a:t>
            </a:r>
            <a:r>
              <a:rPr lang="ko-KR" altLang="en-US" sz="2800" smtClean="0">
                <a:solidFill>
                  <a:schemeClr val="tx1"/>
                </a:solidFill>
              </a:rPr>
              <a:t>등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5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XML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XML </a:t>
            </a:r>
            <a:r>
              <a:rPr lang="ko-KR" altLang="en-US" sz="3200" smtClean="0">
                <a:solidFill>
                  <a:schemeClr val="tx1"/>
                </a:solidFill>
              </a:rPr>
              <a:t>태그 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&lt;x:choose&gt;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이 태그는 </a:t>
            </a:r>
            <a:r>
              <a:rPr lang="en-US" altLang="ko-KR" sz="2400" smtClean="0">
                <a:solidFill>
                  <a:schemeClr val="tx1"/>
                </a:solidFill>
              </a:rPr>
              <a:t>&lt;c:choose&gt; </a:t>
            </a:r>
            <a:r>
              <a:rPr lang="ko-KR" altLang="en-US" sz="2400" smtClean="0">
                <a:solidFill>
                  <a:schemeClr val="tx1"/>
                </a:solidFill>
              </a:rPr>
              <a:t>태그와 </a:t>
            </a:r>
            <a:r>
              <a:rPr lang="ko-KR" altLang="en-US" sz="2400" smtClean="0">
                <a:solidFill>
                  <a:schemeClr val="tx1"/>
                </a:solidFill>
              </a:rPr>
              <a:t>기능이 </a:t>
            </a:r>
            <a:r>
              <a:rPr lang="ko-KR" altLang="en-US" sz="2400" smtClean="0">
                <a:solidFill>
                  <a:schemeClr val="tx1"/>
                </a:solidFill>
              </a:rPr>
              <a:t>같음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&lt;x:out&gt;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XPath</a:t>
            </a:r>
            <a:r>
              <a:rPr lang="ko-KR" altLang="en-US" sz="2400" smtClean="0">
                <a:solidFill>
                  <a:schemeClr val="tx1"/>
                </a:solidFill>
              </a:rPr>
              <a:t>에 지정한 패턴에 </a:t>
            </a:r>
            <a:r>
              <a:rPr lang="ko-KR" altLang="en-US" sz="2400" smtClean="0">
                <a:solidFill>
                  <a:schemeClr val="tx1"/>
                </a:solidFill>
              </a:rPr>
              <a:t>따라 </a:t>
            </a:r>
            <a:r>
              <a:rPr lang="en-US" altLang="ko-KR" sz="2400" smtClean="0">
                <a:solidFill>
                  <a:schemeClr val="tx1"/>
                </a:solidFill>
              </a:rPr>
              <a:t>xml </a:t>
            </a:r>
            <a:r>
              <a:rPr lang="ko-KR" altLang="en-US" sz="2400" smtClean="0">
                <a:solidFill>
                  <a:schemeClr val="tx1"/>
                </a:solidFill>
              </a:rPr>
              <a:t>내용을 </a:t>
            </a:r>
            <a:r>
              <a:rPr lang="ko-KR" altLang="en-US" sz="2400" smtClean="0">
                <a:solidFill>
                  <a:schemeClr val="tx1"/>
                </a:solidFill>
              </a:rPr>
              <a:t>출력한다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&lt;x:if&gt;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조건문에 사용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&lt;x:forEach&gt;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이 태그는 </a:t>
            </a:r>
            <a:r>
              <a:rPr lang="en-US" altLang="ko-KR" sz="2400" smtClean="0">
                <a:solidFill>
                  <a:schemeClr val="tx1"/>
                </a:solidFill>
              </a:rPr>
              <a:t>XPath</a:t>
            </a:r>
            <a:r>
              <a:rPr lang="ko-KR" altLang="en-US" sz="2400" smtClean="0">
                <a:solidFill>
                  <a:schemeClr val="tx1"/>
                </a:solidFill>
              </a:rPr>
              <a:t>에 따라서 해당하는 엘리먼트 수만큼 반복해서 수행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5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XML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XML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&lt;x:otherwise&gt;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조건이 </a:t>
            </a:r>
            <a:r>
              <a:rPr lang="en-US" altLang="ko-KR" sz="2400" smtClean="0">
                <a:solidFill>
                  <a:schemeClr val="tx1"/>
                </a:solidFill>
              </a:rPr>
              <a:t>false</a:t>
            </a:r>
            <a:r>
              <a:rPr lang="ko-KR" altLang="en-US" sz="2400" smtClean="0">
                <a:solidFill>
                  <a:schemeClr val="tx1"/>
                </a:solidFill>
              </a:rPr>
              <a:t>일 때 수행 </a:t>
            </a:r>
            <a:r>
              <a:rPr lang="en-US" altLang="ko-KR" sz="2400" smtClean="0">
                <a:solidFill>
                  <a:schemeClr val="tx1"/>
                </a:solidFill>
              </a:rPr>
              <a:t>&lt;c:otherwise&gt;</a:t>
            </a:r>
            <a:r>
              <a:rPr lang="ko-KR" altLang="en-US" sz="2400" smtClean="0">
                <a:solidFill>
                  <a:schemeClr val="tx1"/>
                </a:solidFill>
              </a:rPr>
              <a:t>와 </a:t>
            </a:r>
            <a:r>
              <a:rPr lang="ko-KR" altLang="en-US" sz="2400" smtClean="0">
                <a:solidFill>
                  <a:schemeClr val="tx1"/>
                </a:solidFill>
              </a:rPr>
              <a:t>같음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&lt;x:param&gt;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파라미터의 사용 </a:t>
            </a:r>
            <a:r>
              <a:rPr lang="ko-KR" altLang="en-US" sz="2400" smtClean="0">
                <a:solidFill>
                  <a:schemeClr val="tx1"/>
                </a:solidFill>
              </a:rPr>
              <a:t>시에 </a:t>
            </a:r>
            <a:r>
              <a:rPr lang="ko-KR" altLang="en-US" sz="2400" smtClean="0">
                <a:solidFill>
                  <a:schemeClr val="tx1"/>
                </a:solidFill>
              </a:rPr>
              <a:t>필요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&lt;x:parse&gt;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xml </a:t>
            </a:r>
            <a:r>
              <a:rPr lang="ko-KR" altLang="en-US" sz="2400" smtClean="0">
                <a:solidFill>
                  <a:schemeClr val="tx1"/>
                </a:solidFill>
              </a:rPr>
              <a:t>문서를 </a:t>
            </a:r>
            <a:r>
              <a:rPr lang="ko-KR" altLang="en-US" sz="2400" smtClean="0">
                <a:solidFill>
                  <a:schemeClr val="tx1"/>
                </a:solidFill>
              </a:rPr>
              <a:t>읽어서 </a:t>
            </a:r>
            <a:r>
              <a:rPr lang="ko-KR" altLang="en-US" sz="2400" smtClean="0">
                <a:solidFill>
                  <a:schemeClr val="tx1"/>
                </a:solidFill>
              </a:rPr>
              <a:t>파싱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5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XML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XML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x:set&gt;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XPath</a:t>
            </a:r>
            <a:r>
              <a:rPr lang="ko-KR" altLang="en-US" sz="2400" smtClean="0">
                <a:solidFill>
                  <a:schemeClr val="tx1"/>
                </a:solidFill>
              </a:rPr>
              <a:t>에 따라 선택된 내용을 </a:t>
            </a:r>
            <a:r>
              <a:rPr lang="ko-KR" altLang="en-US" sz="2400" smtClean="0">
                <a:solidFill>
                  <a:schemeClr val="tx1"/>
                </a:solidFill>
              </a:rPr>
              <a:t>변수에 </a:t>
            </a:r>
            <a:r>
              <a:rPr lang="ko-KR" altLang="en-US" sz="2400" smtClean="0">
                <a:solidFill>
                  <a:schemeClr val="tx1"/>
                </a:solidFill>
              </a:rPr>
              <a:t>저장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&lt;x:transform&gt;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40" smtClean="0">
                <a:solidFill>
                  <a:schemeClr val="tx1"/>
                </a:solidFill>
              </a:rPr>
              <a:t>xml</a:t>
            </a:r>
            <a:r>
              <a:rPr lang="ko-KR" altLang="en-US" sz="2400" spc="-40" smtClean="0">
                <a:solidFill>
                  <a:schemeClr val="tx1"/>
                </a:solidFill>
              </a:rPr>
              <a:t>과 </a:t>
            </a:r>
            <a:r>
              <a:rPr lang="en-US" altLang="ko-KR" sz="2400" spc="-40" smtClean="0">
                <a:solidFill>
                  <a:schemeClr val="tx1"/>
                </a:solidFill>
              </a:rPr>
              <a:t>xslt </a:t>
            </a:r>
            <a:r>
              <a:rPr lang="ko-KR" altLang="en-US" sz="2400" spc="-40" smtClean="0">
                <a:solidFill>
                  <a:schemeClr val="tx1"/>
                </a:solidFill>
              </a:rPr>
              <a:t>파일을 결합해서 새로운 형식의 </a:t>
            </a:r>
            <a:r>
              <a:rPr lang="ko-KR" altLang="en-US" sz="2400" spc="-40" smtClean="0">
                <a:solidFill>
                  <a:schemeClr val="tx1"/>
                </a:solidFill>
              </a:rPr>
              <a:t>문서를 </a:t>
            </a:r>
            <a:r>
              <a:rPr lang="ko-KR" altLang="en-US" sz="2400" spc="-40" smtClean="0">
                <a:solidFill>
                  <a:schemeClr val="tx1"/>
                </a:solidFill>
              </a:rPr>
              <a:t>생성</a:t>
            </a:r>
            <a:endParaRPr lang="en-US" altLang="ko-KR" sz="2400" spc="-4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pc="-4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&lt;x:when&gt;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조건이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일 때 수행 </a:t>
            </a:r>
            <a:r>
              <a:rPr lang="en-US" altLang="ko-KR" sz="2400" smtClean="0">
                <a:solidFill>
                  <a:schemeClr val="tx1"/>
                </a:solidFill>
              </a:rPr>
              <a:t>&lt;c:when&gt;</a:t>
            </a:r>
            <a:r>
              <a:rPr lang="ko-KR" altLang="en-US" sz="2400" smtClean="0">
                <a:solidFill>
                  <a:schemeClr val="tx1"/>
                </a:solidFill>
              </a:rPr>
              <a:t>과 </a:t>
            </a:r>
            <a:r>
              <a:rPr lang="ko-KR" altLang="en-US" sz="2400" smtClean="0">
                <a:solidFill>
                  <a:schemeClr val="tx1"/>
                </a:solidFill>
              </a:rPr>
              <a:t>같음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5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XML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I18N(</a:t>
            </a:r>
            <a:r>
              <a:rPr lang="ko-KR" altLang="en-US" sz="2800" smtClean="0">
                <a:solidFill>
                  <a:schemeClr val="tx1"/>
                </a:solidFill>
              </a:rPr>
              <a:t>국제화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포매팅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</a:t>
            </a:r>
            <a:r>
              <a:rPr lang="en-US" altLang="ko-KR" sz="2800" smtClean="0">
                <a:solidFill>
                  <a:schemeClr val="tx1"/>
                </a:solidFill>
              </a:rPr>
              <a:t>://</a:t>
            </a:r>
            <a:r>
              <a:rPr lang="en-US" altLang="ko-KR" sz="2800" smtClean="0">
                <a:solidFill>
                  <a:schemeClr val="tx1"/>
                </a:solidFill>
              </a:rPr>
              <a:t>java.sun.com/jsp/jstl/fmt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Prefix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릇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제공 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로케일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메시지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숫자 문자 </a:t>
            </a:r>
            <a:r>
              <a:rPr lang="ko-KR" altLang="en-US" sz="2800" smtClean="0">
                <a:solidFill>
                  <a:schemeClr val="tx1"/>
                </a:solidFill>
              </a:rPr>
              <a:t>형식 </a:t>
            </a:r>
            <a:r>
              <a:rPr lang="ko-KR" altLang="en-US" sz="2800" smtClean="0">
                <a:solidFill>
                  <a:schemeClr val="tx1"/>
                </a:solidFill>
              </a:rPr>
              <a:t>등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420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I181N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I18N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&lt;fmt:requestEncoding&gt;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request.setCharacterEncoding()</a:t>
            </a:r>
            <a:r>
              <a:rPr lang="ko-KR" altLang="en-US" sz="2400" smtClean="0">
                <a:solidFill>
                  <a:schemeClr val="tx1"/>
                </a:solidFill>
              </a:rPr>
              <a:t>와 </a:t>
            </a:r>
            <a:r>
              <a:rPr lang="ko-KR" altLang="en-US" sz="2400" smtClean="0">
                <a:solidFill>
                  <a:schemeClr val="tx1"/>
                </a:solidFill>
              </a:rPr>
              <a:t>같은 </a:t>
            </a:r>
            <a:r>
              <a:rPr lang="ko-KR" altLang="en-US" sz="2400" smtClean="0">
                <a:solidFill>
                  <a:schemeClr val="tx1"/>
                </a:solidFill>
              </a:rPr>
              <a:t>역할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&lt;fmt:setLocale&gt;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다국어를 지원하는 페이지를 만들 </a:t>
            </a:r>
            <a:r>
              <a:rPr lang="ko-KR" altLang="en-US" sz="2400" smtClean="0">
                <a:solidFill>
                  <a:schemeClr val="tx1"/>
                </a:solidFill>
              </a:rPr>
              <a:t>경우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80" smtClean="0">
                <a:solidFill>
                  <a:schemeClr val="tx1"/>
                </a:solidFill>
              </a:rPr>
              <a:t>ResourceBundle </a:t>
            </a:r>
            <a:r>
              <a:rPr lang="ko-KR" altLang="en-US" sz="2400" spc="-80" smtClean="0">
                <a:solidFill>
                  <a:schemeClr val="tx1"/>
                </a:solidFill>
              </a:rPr>
              <a:t>로 불러오는 *</a:t>
            </a:r>
            <a:r>
              <a:rPr lang="en-US" altLang="ko-KR" sz="2400" spc="-80" smtClean="0">
                <a:solidFill>
                  <a:schemeClr val="tx1"/>
                </a:solidFill>
              </a:rPr>
              <a:t>.properties </a:t>
            </a:r>
            <a:r>
              <a:rPr lang="ko-KR" altLang="en-US" sz="2400" spc="-80" smtClean="0">
                <a:solidFill>
                  <a:schemeClr val="tx1"/>
                </a:solidFill>
              </a:rPr>
              <a:t>파일들과 </a:t>
            </a:r>
            <a:r>
              <a:rPr lang="ko-KR" altLang="en-US" sz="2400" spc="-80" smtClean="0">
                <a:solidFill>
                  <a:schemeClr val="tx1"/>
                </a:solidFill>
              </a:rPr>
              <a:t>연계</a:t>
            </a:r>
            <a:endParaRPr lang="en-US" altLang="ko-KR" sz="24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&lt;fmt:timeZone&gt;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타임 존</a:t>
            </a:r>
            <a:r>
              <a:rPr lang="en-US" altLang="ko-KR" sz="2400" smtClean="0">
                <a:solidFill>
                  <a:schemeClr val="tx1"/>
                </a:solidFill>
              </a:rPr>
              <a:t>(Time Zone)</a:t>
            </a:r>
            <a:r>
              <a:rPr lang="ko-KR" altLang="en-US" sz="2400" smtClean="0">
                <a:solidFill>
                  <a:schemeClr val="tx1"/>
                </a:solidFill>
              </a:rPr>
              <a:t>을 적용할 </a:t>
            </a:r>
            <a:r>
              <a:rPr lang="ko-KR" altLang="en-US" sz="2400" smtClean="0">
                <a:solidFill>
                  <a:schemeClr val="tx1"/>
                </a:solidFill>
              </a:rPr>
              <a:t>때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&lt;fmt:setTimeZone&gt;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특정 </a:t>
            </a:r>
            <a:r>
              <a:rPr lang="en-US" altLang="ko-KR" sz="2400" smtClean="0">
                <a:solidFill>
                  <a:schemeClr val="tx1"/>
                </a:solidFill>
              </a:rPr>
              <a:t>scope</a:t>
            </a:r>
            <a:r>
              <a:rPr lang="ko-KR" altLang="en-US" sz="2400" smtClean="0">
                <a:solidFill>
                  <a:schemeClr val="tx1"/>
                </a:solidFill>
              </a:rPr>
              <a:t>의 타임 존을 설정할 때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420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I181N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3339376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JSTL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 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115616" y="42571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라이브러리 개요 및 사용 방법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15616" y="32840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</a:t>
            </a:r>
            <a:r>
              <a:rPr kumimoji="0" lang="ko-KR" altLang="en-US" sz="2800" b="1" spc="-8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을 사용하기 위한 라이브러리 추가하기</a:t>
            </a:r>
            <a:endParaRPr kumimoji="0" lang="en-US" altLang="ko-KR" sz="2800" b="1" spc="-8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20" y="2492896"/>
            <a:ext cx="3158237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JSTL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사용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95616" y="2496640"/>
            <a:ext cx="720000" cy="847710"/>
            <a:chOff x="2843888" y="205026"/>
            <a:chExt cx="720000" cy="847710"/>
          </a:xfrm>
        </p:grpSpPr>
        <p:pic>
          <p:nvPicPr>
            <p:cNvPr id="17" name="그림 16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1115616" y="52292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Core 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라이브러리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I18N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fmt:bundle&gt;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120" smtClean="0">
                <a:solidFill>
                  <a:schemeClr val="tx1"/>
                </a:solidFill>
              </a:rPr>
              <a:t>properties </a:t>
            </a:r>
            <a:r>
              <a:rPr lang="ko-KR" altLang="en-US" sz="2400" spc="-120" smtClean="0">
                <a:solidFill>
                  <a:schemeClr val="tx1"/>
                </a:solidFill>
              </a:rPr>
              <a:t>확장자를 사용하는 자원 파일을 </a:t>
            </a:r>
            <a:r>
              <a:rPr lang="ko-KR" altLang="en-US" sz="2400" spc="-120" smtClean="0">
                <a:solidFill>
                  <a:schemeClr val="tx1"/>
                </a:solidFill>
              </a:rPr>
              <a:t>읽어오는 </a:t>
            </a:r>
            <a:r>
              <a:rPr lang="ko-KR" altLang="en-US" sz="2400" spc="-120" smtClean="0">
                <a:solidFill>
                  <a:schemeClr val="tx1"/>
                </a:solidFill>
              </a:rPr>
              <a:t>역할</a:t>
            </a:r>
            <a:endParaRPr lang="en-US" altLang="ko-KR" sz="2400" spc="-1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&lt;fmt:setBundle&gt;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페이지 전체에서 사용할 수 있는 번들</a:t>
            </a:r>
            <a:r>
              <a:rPr lang="en-US" altLang="ko-KR" sz="2400" smtClean="0">
                <a:solidFill>
                  <a:schemeClr val="tx1"/>
                </a:solidFill>
              </a:rPr>
              <a:t>(bundle)</a:t>
            </a:r>
            <a:r>
              <a:rPr lang="ko-KR" altLang="en-US" sz="2400" smtClean="0">
                <a:solidFill>
                  <a:schemeClr val="tx1"/>
                </a:solidFill>
              </a:rPr>
              <a:t>을 </a:t>
            </a:r>
            <a:r>
              <a:rPr lang="ko-KR" altLang="en-US" sz="2400" smtClean="0">
                <a:solidFill>
                  <a:schemeClr val="tx1"/>
                </a:solidFill>
              </a:rPr>
              <a:t>지정하는데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&lt;fmt:message&gt;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smtClean="0">
                <a:solidFill>
                  <a:schemeClr val="tx1"/>
                </a:solidFill>
              </a:rPr>
              <a:t>fmt:bundle</a:t>
            </a:r>
            <a:r>
              <a:rPr lang="en-US" altLang="ko-KR" sz="2400" smtClean="0">
                <a:solidFill>
                  <a:schemeClr val="tx1"/>
                </a:solidFill>
              </a:rPr>
              <a:t>&gt; </a:t>
            </a:r>
            <a:r>
              <a:rPr lang="ko-KR" altLang="en-US" sz="2400" smtClean="0">
                <a:solidFill>
                  <a:schemeClr val="tx1"/>
                </a:solidFill>
              </a:rPr>
              <a:t>태그에서 </a:t>
            </a:r>
            <a:r>
              <a:rPr lang="ko-KR" altLang="en-US" sz="2400" smtClean="0">
                <a:solidFill>
                  <a:schemeClr val="tx1"/>
                </a:solidFill>
              </a:rPr>
              <a:t>정한 </a:t>
            </a:r>
            <a:r>
              <a:rPr lang="ko-KR" altLang="en-US" sz="2400" smtClean="0">
                <a:solidFill>
                  <a:schemeClr val="tx1"/>
                </a:solidFill>
              </a:rPr>
              <a:t>값들을 </a:t>
            </a:r>
            <a:r>
              <a:rPr lang="ko-KR" altLang="en-US" sz="2400" smtClean="0">
                <a:solidFill>
                  <a:schemeClr val="tx1"/>
                </a:solidFill>
              </a:rPr>
              <a:t>가져옴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&lt;fmt:param&gt;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smtClean="0">
                <a:solidFill>
                  <a:schemeClr val="tx1"/>
                </a:solidFill>
              </a:rPr>
              <a:t>fmt:message</a:t>
            </a:r>
            <a:r>
              <a:rPr lang="en-US" altLang="ko-KR" sz="2400" smtClean="0">
                <a:solidFill>
                  <a:schemeClr val="tx1"/>
                </a:solidFill>
              </a:rPr>
              <a:t>&gt; </a:t>
            </a:r>
            <a:r>
              <a:rPr lang="ko-KR" altLang="en-US" sz="2400" smtClean="0">
                <a:solidFill>
                  <a:schemeClr val="tx1"/>
                </a:solidFill>
              </a:rPr>
              <a:t>태그의 </a:t>
            </a:r>
            <a:r>
              <a:rPr lang="ko-KR" altLang="en-US" sz="2400" smtClean="0">
                <a:solidFill>
                  <a:schemeClr val="tx1"/>
                </a:solidFill>
              </a:rPr>
              <a:t>서브태그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smtClean="0">
                <a:solidFill>
                  <a:schemeClr val="tx1"/>
                </a:solidFill>
              </a:rPr>
              <a:t>fmt:message</a:t>
            </a:r>
            <a:r>
              <a:rPr lang="en-US" altLang="ko-KR" sz="2400" smtClean="0">
                <a:solidFill>
                  <a:schemeClr val="tx1"/>
                </a:solidFill>
              </a:rPr>
              <a:t>&gt; </a:t>
            </a:r>
            <a:r>
              <a:rPr lang="ko-KR" altLang="en-US" sz="2400" smtClean="0">
                <a:solidFill>
                  <a:schemeClr val="tx1"/>
                </a:solidFill>
              </a:rPr>
              <a:t>태그에서 </a:t>
            </a:r>
            <a:r>
              <a:rPr lang="ko-KR" altLang="en-US" sz="2400" smtClean="0">
                <a:solidFill>
                  <a:schemeClr val="tx1"/>
                </a:solidFill>
              </a:rPr>
              <a:t>설정하지 않은 값을 설정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420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I181N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I18N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&lt;fmt:formatNumber&gt;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숫자 형식을 표현할 </a:t>
            </a:r>
            <a:r>
              <a:rPr lang="ko-KR" altLang="en-US" sz="2400" smtClean="0">
                <a:solidFill>
                  <a:schemeClr val="tx1"/>
                </a:solidFill>
              </a:rPr>
              <a:t>때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&lt;fmt:parseNumber&gt;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문자열로부터 </a:t>
            </a:r>
            <a:r>
              <a:rPr lang="ko-KR" altLang="en-US" sz="2400" smtClean="0">
                <a:solidFill>
                  <a:schemeClr val="tx1"/>
                </a:solidFill>
              </a:rPr>
              <a:t>수치를 </a:t>
            </a:r>
            <a:r>
              <a:rPr lang="ko-KR" altLang="en-US" sz="2400" smtClean="0">
                <a:solidFill>
                  <a:schemeClr val="tx1"/>
                </a:solidFill>
              </a:rPr>
              <a:t>파싱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즉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문자열을 숫자로 변환 </a:t>
            </a:r>
            <a:r>
              <a:rPr lang="ko-KR" altLang="en-US" sz="2400" smtClean="0">
                <a:solidFill>
                  <a:schemeClr val="tx1"/>
                </a:solidFill>
              </a:rPr>
              <a:t>시에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&lt;fmt:formatDate&gt;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날짜 형식을 표현할 </a:t>
            </a:r>
            <a:r>
              <a:rPr lang="ko-KR" altLang="en-US" sz="2400" smtClean="0">
                <a:solidFill>
                  <a:schemeClr val="tx1"/>
                </a:solidFill>
              </a:rPr>
              <a:t>때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&lt;fmt:parseDate&gt;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문자열에서 </a:t>
            </a:r>
            <a:r>
              <a:rPr lang="ko-KR" altLang="en-US" sz="2400" smtClean="0">
                <a:solidFill>
                  <a:schemeClr val="tx1"/>
                </a:solidFill>
              </a:rPr>
              <a:t>날짜를 </a:t>
            </a:r>
            <a:r>
              <a:rPr lang="ko-KR" altLang="en-US" sz="2400" smtClean="0">
                <a:solidFill>
                  <a:schemeClr val="tx1"/>
                </a:solidFill>
              </a:rPr>
              <a:t>파싱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즉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문자열을 날짜로 변환 시에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420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I181N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SQL(</a:t>
            </a:r>
            <a:r>
              <a:rPr lang="ko-KR" altLang="en-US" sz="2800" smtClean="0">
                <a:solidFill>
                  <a:schemeClr val="tx1"/>
                </a:solidFill>
              </a:rPr>
              <a:t>데이터베이스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</a:t>
            </a:r>
            <a:r>
              <a:rPr lang="en-US" altLang="ko-KR" sz="2800" smtClean="0">
                <a:solidFill>
                  <a:schemeClr val="tx1"/>
                </a:solidFill>
              </a:rPr>
              <a:t>://</a:t>
            </a:r>
            <a:r>
              <a:rPr lang="en-US" altLang="ko-KR" sz="2800" smtClean="0">
                <a:solidFill>
                  <a:schemeClr val="tx1"/>
                </a:solidFill>
              </a:rPr>
              <a:t>java.sun.com/jsp/jstl/sql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Prefix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sql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제공 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SQL </a:t>
            </a:r>
            <a:r>
              <a:rPr lang="ko-KR" altLang="en-US" sz="2800" smtClean="0">
                <a:solidFill>
                  <a:schemeClr val="tx1"/>
                </a:solidFill>
              </a:rPr>
              <a:t>처리 등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726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SQL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SQL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&lt;sql:transaction&gt;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트랜잭션을 구현할 </a:t>
            </a:r>
            <a:r>
              <a:rPr lang="ko-KR" altLang="en-US" sz="2400" smtClean="0">
                <a:solidFill>
                  <a:schemeClr val="tx1"/>
                </a:solidFill>
              </a:rPr>
              <a:t>때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&lt;sql:query&gt;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태그의 </a:t>
            </a:r>
            <a:r>
              <a:rPr lang="ko-KR" altLang="en-US" sz="2400" smtClean="0">
                <a:solidFill>
                  <a:schemeClr val="tx1"/>
                </a:solidFill>
              </a:rPr>
              <a:t>속성 또는 </a:t>
            </a:r>
            <a:r>
              <a:rPr lang="en-US" altLang="ko-KR" sz="2400" smtClean="0">
                <a:solidFill>
                  <a:schemeClr val="tx1"/>
                </a:solidFill>
              </a:rPr>
              <a:t>body</a:t>
            </a:r>
            <a:r>
              <a:rPr lang="ko-KR" altLang="en-US" sz="2400" smtClean="0">
                <a:solidFill>
                  <a:schemeClr val="tx1"/>
                </a:solidFill>
              </a:rPr>
              <a:t>에 정의된 </a:t>
            </a: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쿼리 </a:t>
            </a:r>
            <a:r>
              <a:rPr lang="ko-KR" altLang="en-US" sz="2400" smtClean="0">
                <a:solidFill>
                  <a:schemeClr val="tx1"/>
                </a:solidFill>
              </a:rPr>
              <a:t>문장을 </a:t>
            </a:r>
            <a:r>
              <a:rPr lang="ko-KR" altLang="en-US" sz="2400" smtClean="0">
                <a:solidFill>
                  <a:schemeClr val="tx1"/>
                </a:solidFill>
              </a:rPr>
              <a:t>실행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en-US" altLang="ko-KR" sz="2400" smtClean="0">
                <a:solidFill>
                  <a:schemeClr val="tx1"/>
                </a:solidFill>
              </a:rPr>
              <a:t>executeQuery()</a:t>
            </a:r>
            <a:r>
              <a:rPr lang="ko-KR" altLang="en-US" sz="2400" smtClean="0">
                <a:solidFill>
                  <a:schemeClr val="tx1"/>
                </a:solidFill>
              </a:rPr>
              <a:t>와 </a:t>
            </a:r>
            <a:r>
              <a:rPr lang="ko-KR" altLang="en-US" sz="2400" smtClean="0">
                <a:solidFill>
                  <a:schemeClr val="tx1"/>
                </a:solidFill>
              </a:rPr>
              <a:t>같은 </a:t>
            </a:r>
            <a:r>
              <a:rPr lang="ko-KR" altLang="en-US" sz="2400" smtClean="0">
                <a:solidFill>
                  <a:schemeClr val="tx1"/>
                </a:solidFill>
              </a:rPr>
              <a:t>기능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&lt;sql:update&gt;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태그의 </a:t>
            </a:r>
            <a:r>
              <a:rPr lang="ko-KR" altLang="en-US" sz="2400" smtClean="0">
                <a:solidFill>
                  <a:schemeClr val="tx1"/>
                </a:solidFill>
              </a:rPr>
              <a:t>속성 또는 </a:t>
            </a:r>
            <a:r>
              <a:rPr lang="en-US" altLang="ko-KR" sz="2400" smtClean="0">
                <a:solidFill>
                  <a:schemeClr val="tx1"/>
                </a:solidFill>
              </a:rPr>
              <a:t>body</a:t>
            </a:r>
            <a:r>
              <a:rPr lang="ko-KR" altLang="en-US" sz="2400" smtClean="0">
                <a:solidFill>
                  <a:schemeClr val="tx1"/>
                </a:solidFill>
              </a:rPr>
              <a:t>에 정의된 </a:t>
            </a: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쿼리 </a:t>
            </a:r>
            <a:r>
              <a:rPr lang="ko-KR" altLang="en-US" sz="2400" smtClean="0">
                <a:solidFill>
                  <a:schemeClr val="tx1"/>
                </a:solidFill>
              </a:rPr>
              <a:t>문장을 </a:t>
            </a:r>
            <a:r>
              <a:rPr lang="ko-KR" altLang="en-US" sz="2400" smtClean="0">
                <a:solidFill>
                  <a:schemeClr val="tx1"/>
                </a:solidFill>
              </a:rPr>
              <a:t>실행</a:t>
            </a:r>
            <a:r>
              <a:rPr lang="en-US" altLang="ko-KR" sz="2400" smtClean="0">
                <a:solidFill>
                  <a:schemeClr val="tx1"/>
                </a:solidFill>
              </a:rPr>
              <a:t>executeUpdate</a:t>
            </a:r>
            <a:r>
              <a:rPr lang="en-US" altLang="ko-KR" sz="2400" smtClean="0">
                <a:solidFill>
                  <a:schemeClr val="tx1"/>
                </a:solidFill>
              </a:rPr>
              <a:t>()</a:t>
            </a:r>
            <a:r>
              <a:rPr lang="ko-KR" altLang="en-US" sz="2400" smtClean="0">
                <a:solidFill>
                  <a:schemeClr val="tx1"/>
                </a:solidFill>
              </a:rPr>
              <a:t>와 같은 기능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726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SQL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SQL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&lt;sql:param&gt;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java.sql.PreparedStatement.setString()</a:t>
            </a:r>
            <a:r>
              <a:rPr lang="ko-KR" altLang="en-US" sz="2400" smtClean="0">
                <a:solidFill>
                  <a:schemeClr val="tx1"/>
                </a:solidFill>
              </a:rPr>
              <a:t>과 </a:t>
            </a:r>
            <a:r>
              <a:rPr lang="ko-KR" altLang="en-US" sz="2400" smtClean="0">
                <a:solidFill>
                  <a:schemeClr val="tx1"/>
                </a:solidFill>
              </a:rPr>
              <a:t>같은 </a:t>
            </a:r>
            <a:r>
              <a:rPr lang="ko-KR" altLang="en-US" sz="2400" smtClean="0">
                <a:solidFill>
                  <a:schemeClr val="tx1"/>
                </a:solidFill>
              </a:rPr>
              <a:t>역할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&lt;sql:dateParam&gt;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20" smtClean="0">
                <a:solidFill>
                  <a:schemeClr val="tx1"/>
                </a:solidFill>
              </a:rPr>
              <a:t>java.sql.PreparedStatement.setTimestamp</a:t>
            </a:r>
            <a:r>
              <a:rPr lang="ko-KR" altLang="en-US" sz="2400" spc="-20" smtClean="0">
                <a:solidFill>
                  <a:schemeClr val="tx1"/>
                </a:solidFill>
              </a:rPr>
              <a:t>과 </a:t>
            </a:r>
            <a:r>
              <a:rPr lang="ko-KR" altLang="en-US" sz="2400" spc="-20" smtClean="0">
                <a:solidFill>
                  <a:schemeClr val="tx1"/>
                </a:solidFill>
              </a:rPr>
              <a:t>같은 </a:t>
            </a:r>
            <a:r>
              <a:rPr lang="ko-KR" altLang="en-US" sz="2400" spc="-20" smtClean="0">
                <a:solidFill>
                  <a:schemeClr val="tx1"/>
                </a:solidFill>
              </a:rPr>
              <a:t>역할</a:t>
            </a:r>
            <a:endParaRPr lang="en-US" altLang="ko-KR" sz="2400" spc="-2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&lt;sql:setDataSource&gt;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DataSource</a:t>
            </a:r>
            <a:r>
              <a:rPr lang="ko-KR" altLang="en-US" sz="2400" smtClean="0">
                <a:solidFill>
                  <a:schemeClr val="tx1"/>
                </a:solidFill>
              </a:rPr>
              <a:t>를 </a:t>
            </a:r>
            <a:r>
              <a:rPr lang="ko-KR" altLang="en-US" sz="2400" smtClean="0">
                <a:solidFill>
                  <a:schemeClr val="tx1"/>
                </a:solidFill>
              </a:rPr>
              <a:t>지정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726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SQL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Functions(</a:t>
            </a:r>
            <a:r>
              <a:rPr lang="ko-KR" altLang="en-US" sz="2800" smtClean="0">
                <a:solidFill>
                  <a:schemeClr val="tx1"/>
                </a:solidFill>
              </a:rPr>
              <a:t>함수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</a:t>
            </a:r>
            <a:r>
              <a:rPr lang="en-US" altLang="ko-KR" sz="2800" smtClean="0">
                <a:solidFill>
                  <a:schemeClr val="tx1"/>
                </a:solidFill>
              </a:rPr>
              <a:t>://</a:t>
            </a:r>
            <a:r>
              <a:rPr lang="en-US" altLang="ko-KR" sz="2800" smtClean="0">
                <a:solidFill>
                  <a:schemeClr val="tx1"/>
                </a:solidFill>
              </a:rPr>
              <a:t>java.sun.com/jsp/jstl/functions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Prefix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fn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제공 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함수를 사용한 문자열 및 컬렉션 </a:t>
            </a:r>
            <a:r>
              <a:rPr lang="ko-KR" altLang="en-US" sz="2800" smtClean="0">
                <a:solidFill>
                  <a:schemeClr val="tx1"/>
                </a:solidFill>
              </a:rPr>
              <a:t>처리 </a:t>
            </a:r>
            <a:r>
              <a:rPr lang="ko-KR" altLang="en-US" sz="2800" smtClean="0">
                <a:solidFill>
                  <a:schemeClr val="tx1"/>
                </a:solidFill>
              </a:rPr>
              <a:t>등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boolean contains(String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을 포함하면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값을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boolean containsIgnoreCase(String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대소문자에 관계없이</a:t>
            </a:r>
            <a:r>
              <a:rPr lang="en-US" altLang="ko-KR" sz="2400" smtClean="0">
                <a:solidFill>
                  <a:schemeClr val="tx1"/>
                </a:solidFill>
              </a:rPr>
              <a:t>, string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을 포함하면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값을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40" smtClean="0">
                <a:solidFill>
                  <a:schemeClr val="tx1"/>
                </a:solidFill>
              </a:rPr>
              <a:t>boolean endsWith(String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en-US" altLang="ko-KR" sz="2400" smtClean="0">
                <a:solidFill>
                  <a:schemeClr val="tx1"/>
                </a:solidFill>
              </a:rPr>
              <a:t>suffix</a:t>
            </a:r>
            <a:r>
              <a:rPr lang="ko-KR" altLang="en-US" sz="2400" smtClean="0">
                <a:solidFill>
                  <a:schemeClr val="tx1"/>
                </a:solidFill>
              </a:rPr>
              <a:t>로 끝나면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값을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escapeXml(String 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 있는 </a:t>
            </a:r>
            <a:r>
              <a:rPr lang="en-US" altLang="ko-KR" sz="2400" smtClean="0">
                <a:solidFill>
                  <a:schemeClr val="tx1"/>
                </a:solidFill>
              </a:rPr>
              <a:t>&lt; &gt;&amp; ' " </a:t>
            </a:r>
            <a:r>
              <a:rPr lang="ko-KR" altLang="en-US" sz="2400" smtClean="0">
                <a:solidFill>
                  <a:schemeClr val="tx1"/>
                </a:solidFill>
              </a:rPr>
              <a:t>문자들을 각각 </a:t>
            </a:r>
            <a:r>
              <a:rPr lang="en-US" altLang="ko-KR" sz="2400" smtClean="0">
                <a:solidFill>
                  <a:schemeClr val="tx1"/>
                </a:solidFill>
              </a:rPr>
              <a:t>&amp;lt; &amp;gt; &amp;amp; &amp;#039; &amp;#034;</a:t>
            </a:r>
            <a:r>
              <a:rPr lang="ko-KR" altLang="en-US" sz="2400" smtClean="0">
                <a:solidFill>
                  <a:schemeClr val="tx1"/>
                </a:solidFill>
              </a:rPr>
              <a:t>로 바꿔준 뒤 </a:t>
            </a:r>
            <a:r>
              <a:rPr lang="ko-KR" altLang="en-US" sz="2400" smtClean="0">
                <a:solidFill>
                  <a:schemeClr val="tx1"/>
                </a:solidFill>
              </a:rPr>
              <a:t>문자열을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int indexOf(String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이 처음으로 나타나는 인덱스 </a:t>
            </a:r>
            <a:r>
              <a:rPr lang="ko-KR" altLang="en-US" sz="2400" smtClean="0">
                <a:solidFill>
                  <a:schemeClr val="tx1"/>
                </a:solidFill>
              </a:rPr>
              <a:t>번호를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join(String[] array, String separator)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배열 요소들을 </a:t>
            </a:r>
            <a:r>
              <a:rPr lang="en-US" altLang="ko-KR" sz="2400" smtClean="0">
                <a:solidFill>
                  <a:schemeClr val="tx1"/>
                </a:solidFill>
              </a:rPr>
              <a:t>separator</a:t>
            </a:r>
            <a:r>
              <a:rPr lang="ko-KR" altLang="en-US" sz="2400" smtClean="0">
                <a:solidFill>
                  <a:schemeClr val="tx1"/>
                </a:solidFill>
              </a:rPr>
              <a:t>를 구분자로 하여 모두 연결해서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int length(Object item)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item</a:t>
            </a:r>
            <a:r>
              <a:rPr lang="ko-KR" altLang="en-US" sz="2400" smtClean="0">
                <a:solidFill>
                  <a:schemeClr val="tx1"/>
                </a:solidFill>
              </a:rPr>
              <a:t>이 배열이나 컬렉션이면 요소의 개수를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문자열이면 문자의 개수를 리턴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</a:t>
            </a:r>
            <a:r>
              <a:rPr lang="en-US" altLang="ko-KR" sz="2800" smtClean="0">
                <a:solidFill>
                  <a:schemeClr val="tx1"/>
                </a:solidFill>
              </a:rPr>
              <a:t> String replace(String string, String before, String after)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 </a:t>
            </a:r>
            <a:r>
              <a:rPr lang="ko-KR" altLang="en-US" sz="2400" smtClean="0">
                <a:solidFill>
                  <a:schemeClr val="tx1"/>
                </a:solidFill>
              </a:rPr>
              <a:t>내에 있는 </a:t>
            </a:r>
            <a:r>
              <a:rPr lang="en-US" altLang="ko-KR" sz="2400" smtClean="0">
                <a:solidFill>
                  <a:schemeClr val="tx1"/>
                </a:solidFill>
              </a:rPr>
              <a:t>before </a:t>
            </a:r>
            <a:r>
              <a:rPr lang="ko-KR" altLang="en-US" sz="2400" smtClean="0">
                <a:solidFill>
                  <a:schemeClr val="tx1"/>
                </a:solidFill>
              </a:rPr>
              <a:t>문자열을 </a:t>
            </a:r>
            <a:r>
              <a:rPr lang="en-US" altLang="ko-KR" sz="2400" smtClean="0">
                <a:solidFill>
                  <a:schemeClr val="tx1"/>
                </a:solidFill>
              </a:rPr>
              <a:t>after </a:t>
            </a:r>
            <a:r>
              <a:rPr lang="ko-KR" altLang="en-US" sz="2400" smtClean="0">
                <a:solidFill>
                  <a:schemeClr val="tx1"/>
                </a:solidFill>
              </a:rPr>
              <a:t>문자열로 모두 </a:t>
            </a:r>
            <a:r>
              <a:rPr lang="ko-KR" altLang="en-US" sz="2400" smtClean="0">
                <a:solidFill>
                  <a:schemeClr val="tx1"/>
                </a:solidFill>
              </a:rPr>
              <a:t>바꿔서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String[] split(String string, String separator)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 </a:t>
            </a:r>
            <a:r>
              <a:rPr lang="ko-KR" altLang="en-US" sz="2400" smtClean="0">
                <a:solidFill>
                  <a:schemeClr val="tx1"/>
                </a:solidFill>
              </a:rPr>
              <a:t>내의 문자열을 </a:t>
            </a:r>
            <a:r>
              <a:rPr lang="en-US" altLang="ko-KR" sz="2400" smtClean="0">
                <a:solidFill>
                  <a:schemeClr val="tx1"/>
                </a:solidFill>
              </a:rPr>
              <a:t>separator</a:t>
            </a:r>
            <a:r>
              <a:rPr lang="ko-KR" altLang="en-US" sz="2400" smtClean="0">
                <a:solidFill>
                  <a:schemeClr val="tx1"/>
                </a:solidFill>
              </a:rPr>
              <a:t>에 따라 분할하고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이 분할한 문자열들을 배열로 구성해서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boolean startsWith(String string, String prefix)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en-US" altLang="ko-KR" sz="2400" smtClean="0">
                <a:solidFill>
                  <a:schemeClr val="tx1"/>
                </a:solidFill>
              </a:rPr>
              <a:t>prefix</a:t>
            </a:r>
            <a:r>
              <a:rPr lang="ko-KR" altLang="en-US" sz="2400" smtClean="0">
                <a:solidFill>
                  <a:schemeClr val="tx1"/>
                </a:solidFill>
              </a:rPr>
              <a:t>로 시작하면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값을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String substring(String string, int begin, int end)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begin</a:t>
            </a:r>
            <a:r>
              <a:rPr lang="ko-KR" altLang="en-US" sz="2400" smtClean="0">
                <a:solidFill>
                  <a:schemeClr val="tx1"/>
                </a:solidFill>
              </a:rPr>
              <a:t>인덱스 번호부터 </a:t>
            </a:r>
            <a:r>
              <a:rPr lang="en-US" altLang="ko-KR" sz="2400" smtClean="0">
                <a:solidFill>
                  <a:schemeClr val="tx1"/>
                </a:solidFill>
              </a:rPr>
              <a:t>end</a:t>
            </a:r>
            <a:r>
              <a:rPr lang="ko-KR" altLang="en-US" sz="2400" smtClean="0">
                <a:solidFill>
                  <a:schemeClr val="tx1"/>
                </a:solidFill>
              </a:rPr>
              <a:t>인덱스 번호전까지의 </a:t>
            </a:r>
            <a:r>
              <a:rPr lang="ko-KR" altLang="en-US" sz="2400" smtClean="0">
                <a:solidFill>
                  <a:schemeClr val="tx1"/>
                </a:solidFill>
              </a:rPr>
              <a:t>문자열을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90" smtClean="0">
                <a:solidFill>
                  <a:schemeClr val="tx1"/>
                </a:solidFill>
              </a:rPr>
              <a:t>String substringAfter(String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이 나타난 이후 부분에 있는 문자열을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I18N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라이브러리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XML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라이브러리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20" y="1124744"/>
            <a:ext cx="3158237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JSTL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사용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21" name="그림 20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SQL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라이브러리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15616" y="482572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JSTL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Functions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라이브러리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boolean startsWith(String string, String prefix)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이 </a:t>
            </a:r>
            <a:r>
              <a:rPr lang="en-US" altLang="ko-KR" sz="2400" smtClean="0">
                <a:solidFill>
                  <a:schemeClr val="tx1"/>
                </a:solidFill>
              </a:rPr>
              <a:t>prefix</a:t>
            </a:r>
            <a:r>
              <a:rPr lang="ko-KR" altLang="en-US" sz="2400" smtClean="0">
                <a:solidFill>
                  <a:schemeClr val="tx1"/>
                </a:solidFill>
              </a:rPr>
              <a:t>로 시작하면 </a:t>
            </a:r>
            <a:r>
              <a:rPr lang="en-US" altLang="ko-KR" sz="2400" smtClean="0">
                <a:solidFill>
                  <a:schemeClr val="tx1"/>
                </a:solidFill>
              </a:rPr>
              <a:t>true</a:t>
            </a:r>
            <a:r>
              <a:rPr lang="ko-KR" altLang="en-US" sz="2400" smtClean="0">
                <a:solidFill>
                  <a:schemeClr val="tx1"/>
                </a:solidFill>
              </a:rPr>
              <a:t>값을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String substring(String string, int begin, int end)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begin</a:t>
            </a:r>
            <a:r>
              <a:rPr lang="ko-KR" altLang="en-US" sz="2400" smtClean="0">
                <a:solidFill>
                  <a:schemeClr val="tx1"/>
                </a:solidFill>
              </a:rPr>
              <a:t>인덱스 번호부터 </a:t>
            </a:r>
            <a:r>
              <a:rPr lang="en-US" altLang="ko-KR" sz="2400" smtClean="0">
                <a:solidFill>
                  <a:schemeClr val="tx1"/>
                </a:solidFill>
              </a:rPr>
              <a:t>end</a:t>
            </a:r>
            <a:r>
              <a:rPr lang="ko-KR" altLang="en-US" sz="2400" smtClean="0">
                <a:solidFill>
                  <a:schemeClr val="tx1"/>
                </a:solidFill>
              </a:rPr>
              <a:t>인덱스 번호전까지의 </a:t>
            </a:r>
            <a:r>
              <a:rPr lang="ko-KR" altLang="en-US" sz="2400" smtClean="0">
                <a:solidFill>
                  <a:schemeClr val="tx1"/>
                </a:solidFill>
              </a:rPr>
              <a:t>문자열을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90" smtClean="0">
                <a:solidFill>
                  <a:schemeClr val="tx1"/>
                </a:solidFill>
              </a:rPr>
              <a:t>String substringAfter(String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이 나타난 이후 부분에 있는 문자열을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en-US" altLang="ko-KR" sz="3200" smtClean="0">
                <a:solidFill>
                  <a:schemeClr val="tx1"/>
                </a:solidFill>
              </a:rPr>
              <a:t>Functions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라이브러리의 </a:t>
            </a:r>
            <a:r>
              <a:rPr lang="ko-KR" altLang="en-US" sz="3200" smtClean="0">
                <a:solidFill>
                  <a:schemeClr val="tx1"/>
                </a:solidFill>
              </a:rPr>
              <a:t>함수 </a:t>
            </a:r>
            <a:r>
              <a:rPr lang="ko-KR" altLang="en-US" sz="3200" smtClean="0">
                <a:solidFill>
                  <a:schemeClr val="tx1"/>
                </a:solidFill>
              </a:rPr>
              <a:t>리스트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150" smtClean="0">
                <a:solidFill>
                  <a:schemeClr val="tx1"/>
                </a:solidFill>
              </a:rPr>
              <a:t>String substringBefore(String string, String substring)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에서 </a:t>
            </a:r>
            <a:r>
              <a:rPr lang="en-US" altLang="ko-KR" sz="2400" smtClean="0">
                <a:solidFill>
                  <a:schemeClr val="tx1"/>
                </a:solidFill>
              </a:rPr>
              <a:t>substring</a:t>
            </a:r>
            <a:r>
              <a:rPr lang="ko-KR" altLang="en-US" sz="2400" smtClean="0">
                <a:solidFill>
                  <a:schemeClr val="tx1"/>
                </a:solidFill>
              </a:rPr>
              <a:t>이 나타나기 이전 부분에 있는 </a:t>
            </a:r>
            <a:r>
              <a:rPr lang="ko-KR" altLang="en-US" sz="2400" smtClean="0">
                <a:solidFill>
                  <a:schemeClr val="tx1"/>
                </a:solidFill>
              </a:rPr>
              <a:t>문자열을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toLowerCase(String 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을 모두 소문자로 </a:t>
            </a:r>
            <a:r>
              <a:rPr lang="ko-KR" altLang="en-US" sz="2400" smtClean="0">
                <a:solidFill>
                  <a:schemeClr val="tx1"/>
                </a:solidFill>
              </a:rPr>
              <a:t>바꿔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toUpperCase(String 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</a:t>
            </a:r>
            <a:r>
              <a:rPr lang="ko-KR" altLang="en-US" sz="2400" smtClean="0">
                <a:solidFill>
                  <a:schemeClr val="tx1"/>
                </a:solidFill>
              </a:rPr>
              <a:t>을 모두 대문자로 </a:t>
            </a:r>
            <a:r>
              <a:rPr lang="ko-KR" altLang="en-US" sz="2400" smtClean="0">
                <a:solidFill>
                  <a:schemeClr val="tx1"/>
                </a:solidFill>
              </a:rPr>
              <a:t>바꿔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trim(String string)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string </a:t>
            </a:r>
            <a:r>
              <a:rPr lang="ko-KR" altLang="en-US" sz="2400" smtClean="0">
                <a:solidFill>
                  <a:schemeClr val="tx1"/>
                </a:solidFill>
              </a:rPr>
              <a:t>앞뒤의 공백을 모두 제거하여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Functions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JSTL(JSP Standard Tag Library)</a:t>
            </a:r>
            <a:r>
              <a:rPr lang="ko-KR" altLang="en-US" sz="3600" smtClean="0">
                <a:solidFill>
                  <a:schemeClr val="tx1"/>
                </a:solidFill>
              </a:rPr>
              <a:t> 은 표준 커스텀 태그</a:t>
            </a:r>
            <a:r>
              <a:rPr lang="en-US" altLang="ko-KR" sz="3600" smtClean="0">
                <a:solidFill>
                  <a:schemeClr val="tx1"/>
                </a:solidFill>
              </a:rPr>
              <a:t>(Custom </a:t>
            </a:r>
            <a:r>
              <a:rPr lang="en-US" altLang="ko-KR" sz="3600" smtClean="0">
                <a:solidFill>
                  <a:schemeClr val="tx1"/>
                </a:solidFill>
              </a:rPr>
              <a:t>Tag</a:t>
            </a:r>
            <a:r>
              <a:rPr lang="en-US" altLang="ko-KR" sz="3600" smtClean="0">
                <a:solidFill>
                  <a:schemeClr val="tx1"/>
                </a:solidFill>
              </a:rPr>
              <a:t>)</a:t>
            </a: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커스텀 태그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사용자 </a:t>
            </a:r>
            <a:r>
              <a:rPr lang="ko-KR" altLang="en-US" sz="3200" smtClean="0">
                <a:solidFill>
                  <a:schemeClr val="tx1"/>
                </a:solidFill>
              </a:rPr>
              <a:t>정의 </a:t>
            </a:r>
            <a:r>
              <a:rPr lang="ko-KR" altLang="en-US" sz="3200" smtClean="0">
                <a:solidFill>
                  <a:schemeClr val="tx1"/>
                </a:solidFill>
              </a:rPr>
              <a:t>태그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JSTL</a:t>
            </a:r>
            <a:r>
              <a:rPr lang="ko-KR" altLang="en-US" sz="3600" smtClean="0">
                <a:solidFill>
                  <a:schemeClr val="tx1"/>
                </a:solidFill>
              </a:rPr>
              <a:t>은 </a:t>
            </a:r>
            <a:r>
              <a:rPr lang="en-US" altLang="ko-KR" sz="3600" smtClean="0">
                <a:solidFill>
                  <a:schemeClr val="tx1"/>
                </a:solidFill>
              </a:rPr>
              <a:t>JSP </a:t>
            </a:r>
            <a:r>
              <a:rPr lang="ko-KR" altLang="en-US" sz="3600" smtClean="0">
                <a:solidFill>
                  <a:schemeClr val="tx1"/>
                </a:solidFill>
              </a:rPr>
              <a:t>페이지의 </a:t>
            </a:r>
            <a:r>
              <a:rPr lang="ko-KR" altLang="en-US" sz="3600" smtClean="0">
                <a:solidFill>
                  <a:schemeClr val="tx1"/>
                </a:solidFill>
              </a:rPr>
              <a:t>로직을 담당하는 부분인 제어문 및</a:t>
            </a:r>
            <a:r>
              <a:rPr lang="en-US" altLang="ko-KR" sz="3600" smtClean="0">
                <a:solidFill>
                  <a:schemeClr val="tx1"/>
                </a:solidFill>
              </a:rPr>
              <a:t> </a:t>
            </a:r>
            <a:r>
              <a:rPr lang="ko-KR" altLang="en-US" sz="3600" smtClean="0">
                <a:solidFill>
                  <a:schemeClr val="tx1"/>
                </a:solidFill>
              </a:rPr>
              <a:t>데이터베이스 처리 등을 </a:t>
            </a:r>
            <a:r>
              <a:rPr lang="ko-KR" altLang="en-US" sz="3600" smtClean="0">
                <a:solidFill>
                  <a:schemeClr val="tx1"/>
                </a:solidFill>
              </a:rPr>
              <a:t>표준 </a:t>
            </a:r>
            <a:r>
              <a:rPr lang="ko-KR" altLang="en-US" sz="3600" smtClean="0">
                <a:solidFill>
                  <a:schemeClr val="tx1"/>
                </a:solidFill>
              </a:rPr>
              <a:t>커스텀 태그로 제공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코드를 깔끔하게 하고 가독성을 </a:t>
            </a:r>
            <a:r>
              <a:rPr lang="ko-KR" altLang="en-US" sz="3200" smtClean="0">
                <a:solidFill>
                  <a:schemeClr val="tx1"/>
                </a:solidFill>
              </a:rPr>
              <a:t>좋게 </a:t>
            </a:r>
            <a:r>
              <a:rPr lang="ko-KR" altLang="en-US" sz="3200" smtClean="0">
                <a:solidFill>
                  <a:schemeClr val="tx1"/>
                </a:solidFill>
              </a:rPr>
              <a:t>함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JSTL</a:t>
            </a:r>
            <a:r>
              <a:rPr lang="ko-KR" altLang="en-US" sz="3600" smtClean="0">
                <a:solidFill>
                  <a:schemeClr val="tx1"/>
                </a:solidFill>
              </a:rPr>
              <a:t>과 </a:t>
            </a:r>
            <a:r>
              <a:rPr lang="ko-KR" altLang="en-US" sz="3600" smtClean="0">
                <a:solidFill>
                  <a:schemeClr val="tx1"/>
                </a:solidFill>
              </a:rPr>
              <a:t>커스텀 태그도 </a:t>
            </a:r>
            <a:r>
              <a:rPr lang="en-US" altLang="ko-KR" sz="3600" smtClean="0">
                <a:solidFill>
                  <a:schemeClr val="tx1"/>
                </a:solidFill>
              </a:rPr>
              <a:t>XML</a:t>
            </a:r>
            <a:r>
              <a:rPr lang="ko-KR" altLang="en-US" sz="3600" smtClean="0">
                <a:solidFill>
                  <a:schemeClr val="tx1"/>
                </a:solidFill>
              </a:rPr>
              <a:t>기반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시작 태그와 종료 태그를 </a:t>
            </a:r>
            <a:r>
              <a:rPr lang="ko-KR" altLang="en-US" sz="3200" smtClean="0">
                <a:solidFill>
                  <a:schemeClr val="tx1"/>
                </a:solidFill>
              </a:rPr>
              <a:t>쌍으로 작성</a:t>
            </a:r>
          </a:p>
          <a:p>
            <a:pPr marL="809625" lvl="2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시작 태그와 종료 태그가 </a:t>
            </a:r>
            <a:r>
              <a:rPr lang="ko-KR" altLang="en-US" sz="2800" smtClean="0">
                <a:solidFill>
                  <a:schemeClr val="tx1"/>
                </a:solidFill>
              </a:rPr>
              <a:t>존재하는 경우</a:t>
            </a:r>
          </a:p>
          <a:p>
            <a:pPr marL="1076325" lvl="3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&lt;c:if </a:t>
            </a:r>
            <a:r>
              <a:rPr lang="en-US" altLang="ko-KR" sz="2400" smtClean="0">
                <a:solidFill>
                  <a:schemeClr val="tx1"/>
                </a:solidFill>
              </a:rPr>
              <a:t>test="empty ${c.getEmail}"&gt;</a:t>
            </a:r>
            <a:r>
              <a:rPr lang="en-US" altLang="ko-KR" sz="2400" b="1" smtClean="0">
                <a:solidFill>
                  <a:schemeClr val="tx1"/>
                </a:solidFill>
              </a:rPr>
              <a:t> </a:t>
            </a:r>
            <a:r>
              <a:rPr lang="en-US" altLang="ko-KR" sz="2400" smtClean="0">
                <a:solidFill>
                  <a:schemeClr val="tx1"/>
                </a:solidFill>
              </a:rPr>
              <a:t>&lt;!--</a:t>
            </a:r>
            <a:r>
              <a:rPr lang="ko-KR" altLang="en-US" sz="2400" smtClean="0">
                <a:solidFill>
                  <a:schemeClr val="tx1"/>
                </a:solidFill>
              </a:rPr>
              <a:t>시작 태그</a:t>
            </a:r>
            <a:r>
              <a:rPr lang="en-US" altLang="ko-KR" sz="2400" smtClean="0">
                <a:solidFill>
                  <a:schemeClr val="tx1"/>
                </a:solidFill>
              </a:rPr>
              <a:t>--&gt;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10763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</a:t>
            </a:r>
            <a:r>
              <a:rPr lang="en-US" altLang="ko-KR" sz="2400" spc="-50" smtClean="0">
                <a:solidFill>
                  <a:schemeClr val="tx1"/>
                </a:solidFill>
              </a:rPr>
              <a:t>&lt;input type="text" name="email</a:t>
            </a:r>
            <a:r>
              <a:rPr lang="en-US" altLang="ko-KR" sz="2400" spc="-50" smtClean="0">
                <a:solidFill>
                  <a:schemeClr val="tx1"/>
                </a:solidFill>
              </a:rPr>
              <a:t>"&gt;&lt;!--</a:t>
            </a:r>
            <a:r>
              <a:rPr lang="ko-KR" altLang="en-US" sz="2400" spc="-50" smtClean="0">
                <a:solidFill>
                  <a:schemeClr val="tx1"/>
                </a:solidFill>
              </a:rPr>
              <a:t>태그 내용</a:t>
            </a:r>
            <a:r>
              <a:rPr lang="en-US" altLang="ko-KR" sz="2400" spc="-50" smtClean="0">
                <a:solidFill>
                  <a:schemeClr val="tx1"/>
                </a:solidFill>
              </a:rPr>
              <a:t>--&gt;</a:t>
            </a:r>
            <a:endParaRPr lang="ko-KR" altLang="en-US" sz="2400" spc="-50" smtClean="0">
              <a:solidFill>
                <a:schemeClr val="tx1"/>
              </a:solidFill>
            </a:endParaRPr>
          </a:p>
          <a:p>
            <a:pPr marL="1076325" lvl="3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&lt;/c:if</a:t>
            </a:r>
            <a:r>
              <a:rPr lang="en-US" altLang="ko-KR" sz="2400" b="1" smtClean="0">
                <a:solidFill>
                  <a:schemeClr val="tx1"/>
                </a:solidFill>
              </a:rPr>
              <a:t>&gt;</a:t>
            </a:r>
            <a:r>
              <a:rPr lang="en-US" altLang="ko-KR" sz="2400" smtClean="0">
                <a:solidFill>
                  <a:schemeClr val="tx1"/>
                </a:solidFill>
              </a:rPr>
              <a:t>&lt;!--</a:t>
            </a:r>
            <a:r>
              <a:rPr lang="ko-KR" altLang="en-US" sz="2400" smtClean="0">
                <a:solidFill>
                  <a:schemeClr val="tx1"/>
                </a:solidFill>
              </a:rPr>
              <a:t>종료 태그</a:t>
            </a:r>
            <a:r>
              <a:rPr lang="en-US" altLang="ko-KR" sz="2400" smtClean="0">
                <a:solidFill>
                  <a:schemeClr val="tx1"/>
                </a:solidFill>
              </a:rPr>
              <a:t>--&gt;</a:t>
            </a:r>
          </a:p>
          <a:p>
            <a:pPr marL="1076325" lvl="3" indent="-266700" fontAlgn="base">
              <a:buNone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종료 태그가 </a:t>
            </a:r>
            <a:r>
              <a:rPr lang="ko-KR" altLang="en-US" sz="3200" smtClean="0">
                <a:solidFill>
                  <a:schemeClr val="tx1"/>
                </a:solidFill>
              </a:rPr>
              <a:t>없는 단독 태그의 경우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태그를 닫는 기호</a:t>
            </a:r>
            <a:r>
              <a:rPr lang="en-US" altLang="ko-KR" sz="2800" smtClean="0">
                <a:solidFill>
                  <a:schemeClr val="tx1"/>
                </a:solidFill>
              </a:rPr>
              <a:t>(&gt;)</a:t>
            </a:r>
            <a:r>
              <a:rPr lang="ko-KR" altLang="en-US" sz="2800" smtClean="0">
                <a:solidFill>
                  <a:schemeClr val="tx1"/>
                </a:solidFill>
              </a:rPr>
              <a:t>전에 </a:t>
            </a:r>
            <a:r>
              <a:rPr lang="en-US" altLang="ko-KR" sz="2800" smtClean="0">
                <a:solidFill>
                  <a:schemeClr val="tx1"/>
                </a:solidFill>
              </a:rPr>
              <a:t>/</a:t>
            </a:r>
            <a:r>
              <a:rPr lang="ko-KR" altLang="en-US" sz="2800" smtClean="0">
                <a:solidFill>
                  <a:schemeClr val="tx1"/>
                </a:solidFill>
              </a:rPr>
              <a:t>를 입력해 태그의 종료를 알림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1076325" lvl="3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&lt;c:set</a:t>
            </a:r>
            <a:r>
              <a:rPr lang="en-US" altLang="ko-KR" sz="2400" smtClean="0">
                <a:solidFill>
                  <a:schemeClr val="tx1"/>
                </a:solidFill>
              </a:rPr>
              <a:t> var="name" scope="page</a:t>
            </a:r>
            <a:r>
              <a:rPr lang="en-US" altLang="ko-KR" sz="2400" smtClean="0">
                <a:solidFill>
                  <a:schemeClr val="tx1"/>
                </a:solidFill>
              </a:rPr>
              <a:t>"</a:t>
            </a:r>
            <a:r>
              <a:rPr lang="en-US" altLang="ko-KR" sz="2400" b="1" smtClean="0">
                <a:solidFill>
                  <a:schemeClr val="tx1"/>
                </a:solidFill>
              </a:rPr>
              <a:t>/&gt;</a:t>
            </a:r>
            <a:r>
              <a:rPr lang="en-US" altLang="ko-KR" sz="2400" smtClean="0">
                <a:solidFill>
                  <a:schemeClr val="tx1"/>
                </a:solidFill>
              </a:rPr>
              <a:t>&lt;!--</a:t>
            </a:r>
            <a:r>
              <a:rPr lang="ko-KR" altLang="en-US" sz="2400" smtClean="0">
                <a:solidFill>
                  <a:schemeClr val="tx1"/>
                </a:solidFill>
              </a:rPr>
              <a:t>단독 태그</a:t>
            </a:r>
            <a:r>
              <a:rPr lang="en-US" altLang="ko-KR" sz="2400" smtClean="0">
                <a:solidFill>
                  <a:schemeClr val="tx1"/>
                </a:solidFill>
              </a:rPr>
              <a:t>--&gt;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 다운로드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JSTL </a:t>
            </a:r>
            <a:r>
              <a:rPr lang="ko-KR" altLang="en-US" sz="2800" smtClean="0">
                <a:solidFill>
                  <a:schemeClr val="tx1"/>
                </a:solidFill>
              </a:rPr>
              <a:t>라이브러리 다운로드 사이트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https</a:t>
            </a:r>
            <a:r>
              <a:rPr lang="en-US" altLang="ko-KR" sz="2800" smtClean="0">
                <a:solidFill>
                  <a:schemeClr val="tx1"/>
                </a:solidFill>
              </a:rPr>
              <a:t>://</a:t>
            </a:r>
            <a:r>
              <a:rPr lang="en-US" altLang="ko-KR" sz="2800" smtClean="0">
                <a:solidFill>
                  <a:schemeClr val="tx1"/>
                </a:solidFill>
              </a:rPr>
              <a:t>jstl.java.net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라이브러리 다운로드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javax.servlet.jsp.jstl-api-1.2.1.jar</a:t>
            </a:r>
            <a:r>
              <a:rPr lang="ko-KR" altLang="en-US" sz="2800" smtClean="0">
                <a:solidFill>
                  <a:schemeClr val="tx1"/>
                </a:solidFill>
              </a:rPr>
              <a:t>와 </a:t>
            </a:r>
            <a:r>
              <a:rPr lang="en-US" altLang="ko-KR" sz="2800" smtClean="0">
                <a:solidFill>
                  <a:schemeClr val="tx1"/>
                </a:solidFill>
              </a:rPr>
              <a:t>javax.servlet.jsp.jstl-1.2.1.jar </a:t>
            </a:r>
            <a:r>
              <a:rPr lang="ko-KR" altLang="en-US" sz="2800" smtClean="0">
                <a:solidFill>
                  <a:schemeClr val="tx1"/>
                </a:solidFill>
              </a:rPr>
              <a:t>다운로드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 </a:t>
            </a:r>
            <a:r>
              <a:rPr lang="ko-KR" altLang="en-US" sz="3200" smtClean="0">
                <a:solidFill>
                  <a:schemeClr val="tx1"/>
                </a:solidFill>
              </a:rPr>
              <a:t>배치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]-[WEB-INF]-[lib]</a:t>
            </a:r>
            <a:r>
              <a:rPr lang="ko-KR" altLang="en-US" sz="2800" smtClean="0">
                <a:solidFill>
                  <a:schemeClr val="tx1"/>
                </a:solidFill>
              </a:rPr>
              <a:t>에 </a:t>
            </a:r>
            <a:r>
              <a:rPr lang="ko-KR" altLang="en-US" sz="2800" smtClean="0">
                <a:solidFill>
                  <a:schemeClr val="tx1"/>
                </a:solidFill>
              </a:rPr>
              <a:t>라이브러리 </a:t>
            </a:r>
            <a:r>
              <a:rPr lang="ko-KR" altLang="en-US" sz="2800" smtClean="0">
                <a:solidFill>
                  <a:schemeClr val="tx1"/>
                </a:solidFill>
              </a:rPr>
              <a:t>복사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877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pc="-200" smtClean="0">
                <a:solidFill>
                  <a:srgbClr val="C00000"/>
                </a:solidFill>
              </a:rPr>
              <a:t>JSTL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을 사용하기 위한 라이브러리 추가하기</a:t>
            </a:r>
            <a:endParaRPr lang="en-US" altLang="ko-KR" sz="3600" b="1" spc="-2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</a:t>
            </a:r>
            <a:r>
              <a:rPr lang="ko-KR" altLang="en-US" sz="3200" smtClean="0">
                <a:solidFill>
                  <a:schemeClr val="tx1"/>
                </a:solidFill>
              </a:rPr>
              <a:t>은 많은 태그를 제공하며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이들을 사용</a:t>
            </a:r>
            <a:r>
              <a:rPr lang="ko-KR" altLang="en-US" sz="3200" spc="-40" smtClean="0">
                <a:solidFill>
                  <a:schemeClr val="tx1"/>
                </a:solidFill>
              </a:rPr>
              <a:t>하기 위해 각각 네임스페이스로 </a:t>
            </a:r>
            <a:r>
              <a:rPr lang="ko-KR" altLang="en-US" sz="3200" spc="-40" smtClean="0">
                <a:solidFill>
                  <a:schemeClr val="tx1"/>
                </a:solidFill>
              </a:rPr>
              <a:t>라이브러리</a:t>
            </a:r>
            <a:r>
              <a:rPr lang="ko-KR" altLang="en-US" sz="3200" smtClean="0">
                <a:solidFill>
                  <a:schemeClr val="tx1"/>
                </a:solidFill>
              </a:rPr>
              <a:t>를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Core(</a:t>
            </a:r>
            <a:r>
              <a:rPr lang="ko-KR" altLang="en-US" sz="2800" smtClean="0">
                <a:solidFill>
                  <a:schemeClr val="tx1"/>
                </a:solidFill>
              </a:rPr>
              <a:t>코어</a:t>
            </a:r>
            <a:r>
              <a:rPr lang="en-US" altLang="ko-KR" sz="2800" smtClean="0">
                <a:solidFill>
                  <a:schemeClr val="tx1"/>
                </a:solidFill>
              </a:rPr>
              <a:t>), XML, I18N(</a:t>
            </a:r>
            <a:r>
              <a:rPr lang="ko-KR" altLang="en-US" sz="2800" smtClean="0">
                <a:solidFill>
                  <a:schemeClr val="tx1"/>
                </a:solidFill>
              </a:rPr>
              <a:t>국제화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포매팅</a:t>
            </a:r>
            <a:r>
              <a:rPr lang="en-US" altLang="ko-KR" sz="2800" smtClean="0">
                <a:solidFill>
                  <a:schemeClr val="tx1"/>
                </a:solidFill>
              </a:rPr>
              <a:t>),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SQL(</a:t>
            </a:r>
            <a:r>
              <a:rPr lang="ko-KR" altLang="en-US" sz="2800" smtClean="0">
                <a:solidFill>
                  <a:schemeClr val="tx1"/>
                </a:solidFill>
              </a:rPr>
              <a:t>데이터베이스</a:t>
            </a:r>
            <a:r>
              <a:rPr lang="en-US" altLang="ko-KR" sz="2800" smtClean="0">
                <a:solidFill>
                  <a:schemeClr val="tx1"/>
                </a:solidFill>
              </a:rPr>
              <a:t>), Functions(</a:t>
            </a:r>
            <a:r>
              <a:rPr lang="ko-KR" altLang="en-US" sz="2800" smtClean="0">
                <a:solidFill>
                  <a:schemeClr val="tx1"/>
                </a:solidFill>
              </a:rPr>
              <a:t>함수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500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라이브러리 </a:t>
            </a:r>
            <a:r>
              <a:rPr lang="ko-KR" altLang="en-US" sz="3600" b="1" smtClean="0">
                <a:solidFill>
                  <a:srgbClr val="C00000"/>
                </a:solidFill>
              </a:rPr>
              <a:t>개요 및 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라이브러리들은 </a:t>
            </a: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  <a:r>
              <a:rPr lang="ko-KR" altLang="en-US" sz="3200" smtClean="0">
                <a:solidFill>
                  <a:schemeClr val="tx1"/>
                </a:solidFill>
              </a:rPr>
              <a:t>로 제공되며 이들을 사용할 때는 접두어</a:t>
            </a:r>
            <a:r>
              <a:rPr lang="en-US" altLang="ko-KR" sz="3200" smtClean="0">
                <a:solidFill>
                  <a:schemeClr val="tx1"/>
                </a:solidFill>
              </a:rPr>
              <a:t>(prefix)</a:t>
            </a:r>
            <a:r>
              <a:rPr lang="ko-KR" altLang="en-US" sz="3200" smtClean="0">
                <a:solidFill>
                  <a:schemeClr val="tx1"/>
                </a:solidFill>
              </a:rPr>
              <a:t>를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라이브러리에서 제공하는 </a:t>
            </a:r>
            <a:r>
              <a:rPr lang="ko-KR" altLang="en-US" sz="3200" smtClean="0">
                <a:solidFill>
                  <a:schemeClr val="tx1"/>
                </a:solidFill>
              </a:rPr>
              <a:t>태그를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taglib </a:t>
            </a:r>
            <a:r>
              <a:rPr lang="ko-KR" altLang="en-US" sz="2800" smtClean="0">
                <a:solidFill>
                  <a:schemeClr val="tx1"/>
                </a:solidFill>
              </a:rPr>
              <a:t>디렉티브에 </a:t>
            </a:r>
            <a:r>
              <a:rPr lang="ko-KR" altLang="en-US" sz="2800" smtClean="0">
                <a:solidFill>
                  <a:schemeClr val="tx1"/>
                </a:solidFill>
              </a:rPr>
              <a:t>사용할 </a:t>
            </a:r>
            <a:r>
              <a:rPr lang="ko-KR" altLang="en-US" sz="2800" smtClean="0">
                <a:solidFill>
                  <a:schemeClr val="tx1"/>
                </a:solidFill>
              </a:rPr>
              <a:t>라이브러리의 </a:t>
            </a:r>
            <a:r>
              <a:rPr lang="en-US" altLang="ko-KR" sz="2800" smtClean="0">
                <a:solidFill>
                  <a:schemeClr val="tx1"/>
                </a:solidFill>
              </a:rPr>
              <a:t>prefix </a:t>
            </a:r>
            <a:r>
              <a:rPr lang="ko-KR" altLang="en-US" sz="2800" smtClean="0">
                <a:solidFill>
                  <a:schemeClr val="tx1"/>
                </a:solidFill>
              </a:rPr>
              <a:t>속성과 </a:t>
            </a:r>
            <a:r>
              <a:rPr lang="en-US" altLang="ko-KR" sz="2800" smtClean="0">
                <a:solidFill>
                  <a:schemeClr val="tx1"/>
                </a:solidFill>
              </a:rPr>
              <a:t>uri </a:t>
            </a:r>
            <a:r>
              <a:rPr lang="ko-KR" altLang="en-US" sz="2800" smtClean="0">
                <a:solidFill>
                  <a:schemeClr val="tx1"/>
                </a:solidFill>
              </a:rPr>
              <a:t>속성에 해당하는 값을 기술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it-IT" altLang="ko-KR" sz="2400" b="1" smtClean="0">
                <a:solidFill>
                  <a:schemeClr val="tx1"/>
                </a:solidFill>
              </a:rPr>
              <a:t>&lt;%@ taglib prefix</a:t>
            </a:r>
            <a:r>
              <a:rPr lang="it-IT" altLang="ko-KR" sz="2400" smtClean="0">
                <a:solidFill>
                  <a:schemeClr val="tx1"/>
                </a:solidFill>
              </a:rPr>
              <a:t>="c" </a:t>
            </a:r>
            <a:r>
              <a:rPr lang="it-IT" altLang="ko-KR" sz="2400" b="1" smtClean="0">
                <a:solidFill>
                  <a:schemeClr val="tx1"/>
                </a:solidFill>
              </a:rPr>
              <a:t>uri</a:t>
            </a:r>
            <a:r>
              <a:rPr lang="it-IT" altLang="ko-KR" sz="2400" smtClean="0">
                <a:solidFill>
                  <a:schemeClr val="tx1"/>
                </a:solidFill>
              </a:rPr>
              <a:t>="http://java.sun.com/jsp/jstl/core"</a:t>
            </a:r>
            <a:r>
              <a:rPr lang="it-IT" altLang="ko-KR" sz="2400" b="1" smtClean="0">
                <a:solidFill>
                  <a:schemeClr val="tx1"/>
                </a:solidFill>
              </a:rPr>
              <a:t>%&gt;</a:t>
            </a:r>
            <a:endParaRPr lang="ko-KR" altLang="en-US" sz="2400" b="1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500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라이브러리 </a:t>
            </a:r>
            <a:r>
              <a:rPr lang="ko-KR" altLang="en-US" sz="3600" b="1" smtClean="0">
                <a:solidFill>
                  <a:srgbClr val="C00000"/>
                </a:solidFill>
              </a:rPr>
              <a:t>개요 및 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JSTL</a:t>
            </a:r>
            <a:r>
              <a:rPr lang="ko-KR" altLang="en-US" smtClean="0"/>
              <a:t>의 사용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536416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Core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ko-KR" altLang="en-US" sz="2800" smtClean="0">
                <a:solidFill>
                  <a:schemeClr val="tx1"/>
                </a:solidFill>
              </a:rPr>
              <a:t>코어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URI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http://java.sun.com/jsp/jstl/core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Prefix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제공 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변수의 선언 및 삭제 등의 변수와 관련된 작업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if, for</a:t>
            </a:r>
            <a:r>
              <a:rPr lang="ko-KR" altLang="en-US" sz="2800" smtClean="0">
                <a:solidFill>
                  <a:schemeClr val="tx1"/>
                </a:solidFill>
              </a:rPr>
              <a:t>문 등과 같은 제어문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URL</a:t>
            </a:r>
            <a:r>
              <a:rPr lang="ko-KR" altLang="en-US" sz="2800" smtClean="0">
                <a:solidFill>
                  <a:schemeClr val="tx1"/>
                </a:solidFill>
              </a:rPr>
              <a:t>처리 및 그밖에 예외처리 및 </a:t>
            </a:r>
            <a:r>
              <a:rPr lang="ko-KR" altLang="en-US" sz="2800" smtClean="0">
                <a:solidFill>
                  <a:schemeClr val="tx1"/>
                </a:solidFill>
              </a:rPr>
              <a:t>화면 </a:t>
            </a:r>
            <a:r>
              <a:rPr lang="ko-KR" altLang="en-US" sz="2800" smtClean="0">
                <a:solidFill>
                  <a:schemeClr val="tx1"/>
                </a:solidFill>
              </a:rPr>
              <a:t>출력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881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JSTL</a:t>
            </a:r>
            <a:r>
              <a:rPr lang="ko-KR" altLang="en-US" sz="3600" b="1" smtClean="0">
                <a:solidFill>
                  <a:srgbClr val="C00000"/>
                </a:solidFill>
              </a:rPr>
              <a:t> </a:t>
            </a:r>
            <a:r>
              <a:rPr lang="en-US" altLang="ko-KR" sz="3600" b="1" smtClean="0">
                <a:solidFill>
                  <a:srgbClr val="C00000"/>
                </a:solidFill>
              </a:rPr>
              <a:t>Core </a:t>
            </a:r>
            <a:r>
              <a:rPr lang="ko-KR" altLang="en-US" sz="3600" b="1" smtClean="0">
                <a:solidFill>
                  <a:srgbClr val="C00000"/>
                </a:solidFill>
              </a:rPr>
              <a:t>태그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1536</Words>
  <Application>Microsoft Office PowerPoint</Application>
  <PresentationFormat>화면 슬라이드 쇼(4:3)</PresentationFormat>
  <Paragraphs>362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JSTL (JSP Standard Tag Library)</vt:lpstr>
      <vt:lpstr>목차(1/2)</vt:lpstr>
      <vt:lpstr>목차(2/2)</vt:lpstr>
      <vt:lpstr>JSTL의 개요</vt:lpstr>
      <vt:lpstr>JSTL의 개요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  <vt:lpstr>JSTL의 사용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2014-11-10T04:49:25Z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